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814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357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363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54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107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381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841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744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87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7478" y="629158"/>
            <a:ext cx="803465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88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32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98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649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01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607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899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994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893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924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548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57478" y="629158"/>
            <a:ext cx="9177122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5190" marR="5080" indent="-2143125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70C0"/>
                </a:solidFill>
              </a:rPr>
              <a:t>БЕЗОПАСНОСТ</a:t>
            </a:r>
            <a:r>
              <a:rPr spc="-160" dirty="0">
                <a:solidFill>
                  <a:srgbClr val="0070C0"/>
                </a:solidFill>
              </a:rPr>
              <a:t> </a:t>
            </a:r>
            <a:r>
              <a:rPr dirty="0">
                <a:solidFill>
                  <a:srgbClr val="0070C0"/>
                </a:solidFill>
              </a:rPr>
              <a:t>НА</a:t>
            </a:r>
            <a:r>
              <a:rPr spc="-175" dirty="0">
                <a:solidFill>
                  <a:srgbClr val="0070C0"/>
                </a:solidFill>
              </a:rPr>
              <a:t> </a:t>
            </a:r>
            <a:r>
              <a:rPr spc="-10" dirty="0">
                <a:solidFill>
                  <a:srgbClr val="0070C0"/>
                </a:solidFill>
              </a:rPr>
              <a:t>ДВИЖЕНИЕТО </a:t>
            </a:r>
            <a:r>
              <a:rPr dirty="0">
                <a:solidFill>
                  <a:srgbClr val="0070C0"/>
                </a:solidFill>
              </a:rPr>
              <a:t>ПО</a:t>
            </a:r>
            <a:r>
              <a:rPr lang="bg-BG" spc="-65" dirty="0">
                <a:solidFill>
                  <a:srgbClr val="0070C0"/>
                </a:solidFill>
              </a:rPr>
              <a:t> </a:t>
            </a:r>
            <a:r>
              <a:rPr spc="-10" dirty="0">
                <a:solidFill>
                  <a:srgbClr val="0070C0"/>
                </a:solidFill>
              </a:rPr>
              <a:t>ПЪТИЩАТА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2800" y="2057401"/>
            <a:ext cx="30368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ДЕЦА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РОДИТЕЛИ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0AC206D-62F3-46D6-2F05-76D78B7C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3657600" cy="241300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53F2FE-A6F9-29A2-B9FB-6AE1C9391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443357"/>
            <a:ext cx="1828800" cy="16140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83251" y="2188540"/>
            <a:ext cx="57759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Ние,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екипът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ДГ</a:t>
            </a:r>
            <a:r>
              <a:rPr lang="bg-BG" sz="2000" spc="-45" dirty="0">
                <a:latin typeface="Calibri"/>
                <a:cs typeface="Calibri"/>
              </a:rPr>
              <a:t>„Пролет“, с. </a:t>
            </a:r>
            <a:r>
              <a:rPr lang="bg-BG" sz="2000" spc="-45" dirty="0" err="1">
                <a:latin typeface="Calibri"/>
                <a:cs typeface="Calibri"/>
              </a:rPr>
              <a:t>Мосомище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насочваме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вашето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внимание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върху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темата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за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безопастността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движението,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поради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нарастващия </a:t>
            </a:r>
            <a:r>
              <a:rPr sz="2000" dirty="0">
                <a:latin typeface="Calibri"/>
                <a:cs typeface="Calibri"/>
              </a:rPr>
              <a:t>брой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пътни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инциденти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деца.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01239" y="144064"/>
            <a:ext cx="57759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0" spc="-25" dirty="0" err="1">
                <a:solidFill>
                  <a:srgbClr val="0070C0"/>
                </a:solidFill>
                <a:latin typeface="Calibri"/>
                <a:cs typeface="Calibri"/>
              </a:rPr>
              <a:t>Уважаеми</a:t>
            </a:r>
            <a:r>
              <a:rPr sz="4800" b="0" spc="-22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4800" b="0" spc="-10" dirty="0" err="1">
                <a:solidFill>
                  <a:srgbClr val="0070C0"/>
                </a:solidFill>
                <a:latin typeface="Calibri"/>
                <a:cs typeface="Calibri"/>
              </a:rPr>
              <a:t>родители</a:t>
            </a:r>
            <a:r>
              <a:rPr lang="bg-BG" sz="4800" spc="-1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A30EB74-5201-1C77-4DE9-687CCF77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733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" y="2057401"/>
            <a:ext cx="4629911" cy="40362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95"/>
              </a:spcBef>
            </a:pPr>
            <a:r>
              <a:rPr dirty="0"/>
              <a:t>КАК</a:t>
            </a:r>
            <a:r>
              <a:rPr spc="-60" dirty="0"/>
              <a:t> </a:t>
            </a:r>
            <a:r>
              <a:rPr dirty="0"/>
              <a:t>ДА</a:t>
            </a:r>
            <a:r>
              <a:rPr spc="-60" dirty="0"/>
              <a:t> </a:t>
            </a:r>
            <a:r>
              <a:rPr spc="-10" dirty="0"/>
              <a:t>ОПАЗИМ </a:t>
            </a:r>
            <a:r>
              <a:rPr dirty="0"/>
              <a:t>ДЕЦАТА</a:t>
            </a:r>
            <a:r>
              <a:rPr spc="-120" dirty="0"/>
              <a:t> </a:t>
            </a:r>
            <a:r>
              <a:rPr dirty="0"/>
              <a:t>НА</a:t>
            </a:r>
            <a:r>
              <a:rPr spc="-125" dirty="0"/>
              <a:t> </a:t>
            </a:r>
            <a:r>
              <a:rPr spc="-20" dirty="0"/>
              <a:t>ПЪТЯ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045964" y="2048255"/>
            <a:ext cx="6789422" cy="4185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Скъпи</a:t>
            </a:r>
            <a:r>
              <a:rPr spc="-65" dirty="0"/>
              <a:t> </a:t>
            </a:r>
            <a:r>
              <a:rPr spc="-10" dirty="0"/>
              <a:t>родители</a:t>
            </a:r>
            <a:r>
              <a:rPr sz="2000" spc="-10" dirty="0">
                <a:latin typeface="Trebuchet MS"/>
                <a:cs typeface="Trebuchet MS"/>
              </a:rPr>
              <a:t>,</a:t>
            </a:r>
            <a:endParaRPr sz="2000" dirty="0">
              <a:latin typeface="Trebuchet MS"/>
              <a:cs typeface="Trebuchet MS"/>
            </a:endParaRPr>
          </a:p>
          <a:p>
            <a:pPr marL="12700" marR="5080" indent="609600" algn="just">
              <a:lnSpc>
                <a:spcPct val="99800"/>
              </a:lnSpc>
              <a:spcBef>
                <a:spcPts val="120"/>
              </a:spcBef>
            </a:pPr>
            <a:r>
              <a:rPr sz="2000" dirty="0"/>
              <a:t>Децата</a:t>
            </a:r>
            <a:r>
              <a:rPr sz="2000" spc="385" dirty="0"/>
              <a:t> </a:t>
            </a:r>
            <a:r>
              <a:rPr sz="2000" dirty="0"/>
              <a:t>са</a:t>
            </a:r>
            <a:r>
              <a:rPr sz="2000" spc="395" dirty="0"/>
              <a:t> </a:t>
            </a:r>
            <a:r>
              <a:rPr sz="2000" dirty="0"/>
              <a:t>активни</a:t>
            </a:r>
            <a:r>
              <a:rPr sz="2000" spc="365" dirty="0"/>
              <a:t> </a:t>
            </a:r>
            <a:r>
              <a:rPr sz="2000" dirty="0"/>
              <a:t>участници</a:t>
            </a:r>
            <a:r>
              <a:rPr sz="2000" spc="395" dirty="0"/>
              <a:t> </a:t>
            </a:r>
            <a:r>
              <a:rPr sz="2000" dirty="0"/>
              <a:t>в</a:t>
            </a:r>
            <a:r>
              <a:rPr sz="2000" spc="380" dirty="0"/>
              <a:t> </a:t>
            </a:r>
            <a:r>
              <a:rPr sz="2000" dirty="0"/>
              <a:t>движението</a:t>
            </a:r>
            <a:r>
              <a:rPr sz="2000" spc="385" dirty="0"/>
              <a:t> </a:t>
            </a:r>
            <a:r>
              <a:rPr sz="2000" spc="-50" dirty="0"/>
              <a:t>и </a:t>
            </a:r>
            <a:r>
              <a:rPr sz="2000" dirty="0"/>
              <a:t>отговорност</a:t>
            </a:r>
            <a:r>
              <a:rPr sz="2000" spc="-35" dirty="0"/>
              <a:t> </a:t>
            </a:r>
            <a:r>
              <a:rPr sz="2000" dirty="0"/>
              <a:t>за</a:t>
            </a:r>
            <a:r>
              <a:rPr sz="2000" spc="-40" dirty="0"/>
              <a:t> </a:t>
            </a:r>
            <a:r>
              <a:rPr sz="2000" dirty="0"/>
              <a:t>тяхната</a:t>
            </a:r>
            <a:r>
              <a:rPr sz="2000" spc="-45" dirty="0"/>
              <a:t> </a:t>
            </a:r>
            <a:r>
              <a:rPr sz="2000" dirty="0"/>
              <a:t>безопасност</a:t>
            </a:r>
            <a:r>
              <a:rPr sz="2000" spc="-25" dirty="0"/>
              <a:t> </a:t>
            </a:r>
            <a:r>
              <a:rPr sz="2000" dirty="0"/>
              <a:t>на</a:t>
            </a:r>
            <a:r>
              <a:rPr sz="2000" spc="-45" dirty="0"/>
              <a:t> </a:t>
            </a:r>
            <a:r>
              <a:rPr sz="2000" dirty="0"/>
              <a:t>улицата</a:t>
            </a:r>
            <a:r>
              <a:rPr sz="2000" spc="-30" dirty="0"/>
              <a:t> </a:t>
            </a:r>
            <a:r>
              <a:rPr sz="2000" spc="-10" dirty="0"/>
              <a:t>носим </a:t>
            </a:r>
            <a:r>
              <a:rPr sz="2000" dirty="0"/>
              <a:t>всички</a:t>
            </a:r>
            <a:r>
              <a:rPr sz="2000" spc="-30" dirty="0"/>
              <a:t> </a:t>
            </a:r>
            <a:r>
              <a:rPr sz="2000" dirty="0"/>
              <a:t>ние</a:t>
            </a:r>
            <a:r>
              <a:rPr sz="2000" spc="-20" dirty="0"/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</a:rPr>
              <a:t>-</a:t>
            </a:r>
            <a:r>
              <a:rPr sz="2000" u="heavy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1" u="sng" spc="-10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родители,</a:t>
            </a:r>
            <a:r>
              <a:rPr sz="2000" b="1" u="sng" spc="-40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учители</a:t>
            </a:r>
            <a:r>
              <a:rPr sz="2000" b="1" u="sng" spc="-35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и</a:t>
            </a:r>
            <a:r>
              <a:rPr sz="2000" b="1" u="sng" spc="-30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водачи</a:t>
            </a:r>
            <a:r>
              <a:rPr sz="2000" spc="-10" dirty="0"/>
              <a:t>.</a:t>
            </a:r>
            <a:endParaRPr sz="2000" dirty="0">
              <a:latin typeface="Calibri"/>
              <a:cs typeface="Calibri"/>
            </a:endParaRPr>
          </a:p>
          <a:p>
            <a:pPr marL="12700" marR="5080" indent="572770" algn="just">
              <a:lnSpc>
                <a:spcPct val="100000"/>
              </a:lnSpc>
              <a:spcBef>
                <a:spcPts val="2405"/>
              </a:spcBef>
            </a:pPr>
            <a:r>
              <a:rPr sz="2000" dirty="0"/>
              <a:t>За</a:t>
            </a:r>
            <a:r>
              <a:rPr sz="2000" spc="35" dirty="0"/>
              <a:t>  </a:t>
            </a:r>
            <a:r>
              <a:rPr sz="2000" dirty="0"/>
              <a:t>да</a:t>
            </a:r>
            <a:r>
              <a:rPr sz="2000" spc="35" dirty="0"/>
              <a:t>  </a:t>
            </a:r>
            <a:r>
              <a:rPr sz="2000" dirty="0"/>
              <a:t>опазим</a:t>
            </a:r>
            <a:r>
              <a:rPr sz="2000" spc="40" dirty="0"/>
              <a:t>  </a:t>
            </a:r>
            <a:r>
              <a:rPr sz="2000" dirty="0"/>
              <a:t>живота</a:t>
            </a:r>
            <a:r>
              <a:rPr sz="2000" spc="40" dirty="0"/>
              <a:t>  </a:t>
            </a:r>
            <a:r>
              <a:rPr sz="2000" dirty="0"/>
              <a:t>на</a:t>
            </a:r>
            <a:r>
              <a:rPr sz="2000" spc="40" dirty="0"/>
              <a:t>  </a:t>
            </a:r>
            <a:r>
              <a:rPr sz="2000" dirty="0"/>
              <a:t>децата</a:t>
            </a:r>
            <a:r>
              <a:rPr sz="2000" spc="40" dirty="0"/>
              <a:t>  </a:t>
            </a:r>
            <a:r>
              <a:rPr sz="2000" dirty="0"/>
              <a:t>на</a:t>
            </a:r>
            <a:r>
              <a:rPr sz="2000" spc="45" dirty="0"/>
              <a:t>  </a:t>
            </a:r>
            <a:r>
              <a:rPr sz="2000" dirty="0"/>
              <a:t>пътя</a:t>
            </a:r>
            <a:r>
              <a:rPr sz="2000" spc="35" dirty="0"/>
              <a:t>  </a:t>
            </a:r>
            <a:r>
              <a:rPr sz="2000" spc="-25" dirty="0"/>
              <a:t>Вие </a:t>
            </a:r>
            <a:r>
              <a:rPr sz="2000" dirty="0"/>
              <a:t>трябва</a:t>
            </a:r>
            <a:r>
              <a:rPr sz="2000" spc="-40" dirty="0"/>
              <a:t> </a:t>
            </a:r>
            <a:r>
              <a:rPr sz="2000" dirty="0"/>
              <a:t>да</a:t>
            </a:r>
            <a:r>
              <a:rPr sz="2000" spc="-40" dirty="0"/>
              <a:t> </a:t>
            </a:r>
            <a:r>
              <a:rPr sz="2000" dirty="0"/>
              <a:t>спазвате</a:t>
            </a:r>
            <a:r>
              <a:rPr sz="2000" spc="-50" dirty="0"/>
              <a:t> </a:t>
            </a:r>
            <a:r>
              <a:rPr sz="2000" b="1" u="sng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следните</a:t>
            </a:r>
            <a:r>
              <a:rPr sz="2000" b="1" u="sng" spc="-50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основни</a:t>
            </a:r>
            <a:r>
              <a:rPr sz="2000" b="1" u="sng" spc="-65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FF006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правила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2700" marR="5715" indent="57785" algn="just">
              <a:lnSpc>
                <a:spcPct val="100000"/>
              </a:lnSpc>
            </a:pPr>
            <a:r>
              <a:rPr sz="2000" b="1" spc="20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000" dirty="0"/>
              <a:t>придружавайте</a:t>
            </a:r>
            <a:r>
              <a:rPr sz="2000" spc="210" dirty="0"/>
              <a:t>  </a:t>
            </a:r>
            <a:r>
              <a:rPr sz="2000" dirty="0"/>
              <a:t>задължително</a:t>
            </a:r>
            <a:r>
              <a:rPr sz="2000" spc="210" dirty="0"/>
              <a:t>  </a:t>
            </a:r>
            <a:r>
              <a:rPr sz="2000" dirty="0"/>
              <a:t>Вашето</a:t>
            </a:r>
            <a:r>
              <a:rPr sz="2000" spc="210" dirty="0"/>
              <a:t>  </a:t>
            </a:r>
            <a:r>
              <a:rPr sz="2000" dirty="0"/>
              <a:t>дете</a:t>
            </a:r>
            <a:r>
              <a:rPr sz="2000" spc="210" dirty="0"/>
              <a:t>  </a:t>
            </a:r>
            <a:r>
              <a:rPr sz="2000" spc="-25" dirty="0"/>
              <a:t>до </a:t>
            </a:r>
            <a:r>
              <a:rPr sz="2000" dirty="0"/>
              <a:t>училище</a:t>
            </a:r>
            <a:r>
              <a:rPr sz="2000" spc="204" dirty="0"/>
              <a:t>  </a:t>
            </a:r>
            <a:r>
              <a:rPr sz="2000" dirty="0"/>
              <a:t>и</a:t>
            </a:r>
            <a:r>
              <a:rPr sz="2000" spc="200" dirty="0"/>
              <a:t>  </a:t>
            </a:r>
            <a:r>
              <a:rPr sz="2000" dirty="0"/>
              <a:t>детска</a:t>
            </a:r>
            <a:r>
              <a:rPr sz="2000" spc="210" dirty="0"/>
              <a:t>  </a:t>
            </a:r>
            <a:r>
              <a:rPr sz="2000" dirty="0"/>
              <a:t>градина,</a:t>
            </a:r>
            <a:r>
              <a:rPr sz="2000" spc="210" dirty="0"/>
              <a:t>  </a:t>
            </a:r>
            <a:r>
              <a:rPr sz="2000" dirty="0"/>
              <a:t>като</a:t>
            </a:r>
            <a:r>
              <a:rPr sz="2000" spc="204" dirty="0"/>
              <a:t>  </a:t>
            </a:r>
            <a:r>
              <a:rPr sz="2000" dirty="0"/>
              <a:t>му</a:t>
            </a:r>
            <a:r>
              <a:rPr sz="2000" spc="204" dirty="0"/>
              <a:t>  </a:t>
            </a:r>
            <a:r>
              <a:rPr sz="2000" spc="-10" dirty="0"/>
              <a:t>разяснявате </a:t>
            </a:r>
            <a:r>
              <a:rPr sz="2000" dirty="0"/>
              <a:t>постоянно</a:t>
            </a:r>
            <a:r>
              <a:rPr sz="2000" spc="285" dirty="0"/>
              <a:t> </a:t>
            </a:r>
            <a:r>
              <a:rPr sz="2000" dirty="0"/>
              <a:t>правилата</a:t>
            </a:r>
            <a:r>
              <a:rPr sz="2000" spc="310" dirty="0"/>
              <a:t> </a:t>
            </a:r>
            <a:r>
              <a:rPr sz="2000" dirty="0"/>
              <a:t>за</a:t>
            </a:r>
            <a:r>
              <a:rPr sz="2000" spc="295" dirty="0"/>
              <a:t> </a:t>
            </a:r>
            <a:r>
              <a:rPr sz="2000" dirty="0"/>
              <a:t>движение</a:t>
            </a:r>
            <a:r>
              <a:rPr sz="2000" spc="300" dirty="0"/>
              <a:t> </a:t>
            </a:r>
            <a:r>
              <a:rPr sz="2000" dirty="0"/>
              <a:t>на</a:t>
            </a:r>
            <a:r>
              <a:rPr sz="2000" spc="305" dirty="0"/>
              <a:t> </a:t>
            </a:r>
            <a:r>
              <a:rPr sz="2000" spc="-10" dirty="0"/>
              <a:t>пешеходците, </a:t>
            </a:r>
            <a:r>
              <a:rPr sz="2000" dirty="0"/>
              <a:t>местата</a:t>
            </a:r>
            <a:r>
              <a:rPr sz="2000" spc="240" dirty="0"/>
              <a:t>   </a:t>
            </a:r>
            <a:r>
              <a:rPr sz="2000" dirty="0"/>
              <a:t>за</a:t>
            </a:r>
            <a:r>
              <a:rPr sz="2000" spc="240" dirty="0"/>
              <a:t>   </a:t>
            </a:r>
            <a:r>
              <a:rPr sz="2000" dirty="0"/>
              <a:t>пресичане</a:t>
            </a:r>
            <a:r>
              <a:rPr sz="2000" spc="240" dirty="0"/>
              <a:t>   </a:t>
            </a:r>
            <a:r>
              <a:rPr sz="2000" dirty="0"/>
              <a:t>на</a:t>
            </a:r>
            <a:r>
              <a:rPr sz="2000" spc="245" dirty="0"/>
              <a:t>   </a:t>
            </a:r>
            <a:r>
              <a:rPr sz="2000" dirty="0"/>
              <a:t>пътното</a:t>
            </a:r>
            <a:r>
              <a:rPr sz="2000" spc="235" dirty="0"/>
              <a:t>   </a:t>
            </a:r>
            <a:r>
              <a:rPr sz="2000" dirty="0"/>
              <a:t>платно</a:t>
            </a:r>
            <a:r>
              <a:rPr sz="2000" spc="240" dirty="0"/>
              <a:t>   </a:t>
            </a:r>
            <a:r>
              <a:rPr sz="2000" spc="-50" dirty="0"/>
              <a:t>и </a:t>
            </a:r>
            <a:r>
              <a:rPr sz="2000" dirty="0"/>
              <a:t>кръстовищата</a:t>
            </a:r>
            <a:r>
              <a:rPr sz="2000" spc="-40" dirty="0"/>
              <a:t> </a:t>
            </a:r>
            <a:r>
              <a:rPr sz="2000" dirty="0"/>
              <a:t>около</a:t>
            </a:r>
            <a:r>
              <a:rPr sz="2000" spc="-40" dirty="0"/>
              <a:t> </a:t>
            </a:r>
            <a:r>
              <a:rPr sz="2000" dirty="0"/>
              <a:t>детската</a:t>
            </a:r>
            <a:r>
              <a:rPr sz="2000" spc="-30" dirty="0"/>
              <a:t> </a:t>
            </a:r>
            <a:r>
              <a:rPr sz="2000" dirty="0"/>
              <a:t>градина,</a:t>
            </a:r>
            <a:r>
              <a:rPr sz="2000" spc="-35" dirty="0"/>
              <a:t> </a:t>
            </a:r>
            <a:r>
              <a:rPr sz="2000" dirty="0"/>
              <a:t>значението</a:t>
            </a:r>
            <a:r>
              <a:rPr sz="2000" spc="-30" dirty="0"/>
              <a:t> </a:t>
            </a:r>
            <a:r>
              <a:rPr sz="2000" spc="-25" dirty="0"/>
              <a:t>на </a:t>
            </a:r>
            <a:r>
              <a:rPr sz="2000" spc="-10" dirty="0"/>
              <a:t>светлините</a:t>
            </a:r>
            <a:r>
              <a:rPr sz="2000" spc="-50" dirty="0"/>
              <a:t> </a:t>
            </a:r>
            <a:r>
              <a:rPr sz="2000" dirty="0"/>
              <a:t>на</a:t>
            </a:r>
            <a:r>
              <a:rPr sz="2000" spc="-20" dirty="0"/>
              <a:t> </a:t>
            </a:r>
            <a:r>
              <a:rPr sz="2000" spc="-10" dirty="0"/>
              <a:t>светофара;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47869" y="1111122"/>
            <a:ext cx="6544309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spc="38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контролирайте</a:t>
            </a:r>
            <a:r>
              <a:rPr sz="2000" spc="3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лично,</a:t>
            </a:r>
            <a:r>
              <a:rPr sz="2000" spc="3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дали</a:t>
            </a:r>
            <a:r>
              <a:rPr sz="2000" spc="3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детето</a:t>
            </a:r>
            <a:r>
              <a:rPr sz="2000" spc="3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спазва</a:t>
            </a:r>
            <a:r>
              <a:rPr sz="2000" spc="38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Вашите указания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пресичане;</a:t>
            </a:r>
            <a:endParaRPr sz="20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обяснете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детето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си,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бива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пресича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спрял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спирка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автобус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паркиран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улицата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автомобил;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spc="40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използвайте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времето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пътуванията,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обяснявате </a:t>
            </a:r>
            <a:r>
              <a:rPr sz="2000" dirty="0">
                <a:latin typeface="Calibri"/>
                <a:cs typeface="Calibri"/>
              </a:rPr>
              <a:t>нагледно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това,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което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вижда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пътното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платно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пътните </a:t>
            </a:r>
            <a:r>
              <a:rPr sz="2000" dirty="0">
                <a:latin typeface="Calibri"/>
                <a:cs typeface="Calibri"/>
              </a:rPr>
              <a:t>знаци,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грешките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опасното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поведение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възрастни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деца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улицата;</a:t>
            </a: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използвайте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всеки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подходящ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момент,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припомните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детето</a:t>
            </a:r>
            <a:r>
              <a:rPr sz="2000" spc="3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си</a:t>
            </a:r>
            <a:r>
              <a:rPr sz="2000" spc="3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правилата</a:t>
            </a:r>
            <a:r>
              <a:rPr sz="2000" spc="3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3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безопасно</a:t>
            </a:r>
            <a:r>
              <a:rPr sz="2000" spc="3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движение</a:t>
            </a:r>
            <a:r>
              <a:rPr sz="2000" spc="33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пешеходците;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7869" y="4464811"/>
            <a:ext cx="1591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1282065" algn="l"/>
              </a:tabLst>
            </a:pP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убедете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се,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7608" y="4464811"/>
            <a:ext cx="4812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247140" algn="l"/>
                <a:tab pos="2126615" algn="l"/>
                <a:tab pos="2562225" algn="l"/>
                <a:tab pos="2987675" algn="l"/>
                <a:tab pos="3882390" algn="l"/>
                <a:tab pos="4307840" algn="l"/>
              </a:tabLst>
            </a:pPr>
            <a:r>
              <a:rPr sz="2000" spc="-25" dirty="0">
                <a:latin typeface="Calibri"/>
                <a:cs typeface="Calibri"/>
              </a:rPr>
              <a:t>че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преди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детето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Ви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да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излезе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да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кара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7869" y="4769611"/>
            <a:ext cx="654430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велосипед</a:t>
            </a:r>
            <a:r>
              <a:rPr sz="2000" spc="22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22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ролкови</a:t>
            </a:r>
            <a:r>
              <a:rPr sz="2000" spc="22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кънки,</a:t>
            </a:r>
            <a:r>
              <a:rPr sz="2000" spc="22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то</a:t>
            </a:r>
            <a:r>
              <a:rPr sz="2000" spc="22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22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облечено</a:t>
            </a:r>
            <a:r>
              <a:rPr sz="2000" spc="225" dirty="0">
                <a:latin typeface="Calibri"/>
                <a:cs typeface="Calibri"/>
              </a:rPr>
              <a:t>   </a:t>
            </a:r>
            <a:r>
              <a:rPr sz="2000" spc="-50" dirty="0">
                <a:latin typeface="Calibri"/>
                <a:cs typeface="Calibri"/>
              </a:rPr>
              <a:t>с </a:t>
            </a:r>
            <a:r>
              <a:rPr sz="2000" dirty="0">
                <a:latin typeface="Calibri"/>
                <a:cs typeface="Calibri"/>
              </a:rPr>
              <a:t>необходимите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предпазни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средства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към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дрехите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му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има </a:t>
            </a:r>
            <a:r>
              <a:rPr sz="2000" dirty="0">
                <a:latin typeface="Calibri"/>
                <a:cs typeface="Calibri"/>
              </a:rPr>
              <a:t>прикрепени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светлоотразителни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елементи.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BF75DFE-D524-B831-0AED-B826CC6B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4" y="1676400"/>
            <a:ext cx="4190236" cy="2788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" y="4227575"/>
            <a:ext cx="4023360" cy="23682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47030" y="4058792"/>
            <a:ext cx="626935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Познаването</a:t>
            </a:r>
            <a:r>
              <a:rPr sz="2000" spc="37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7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правилата</a:t>
            </a:r>
            <a:r>
              <a:rPr sz="2000" spc="37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37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безопасност</a:t>
            </a:r>
            <a:r>
              <a:rPr sz="2000" spc="365" dirty="0">
                <a:latin typeface="Calibri"/>
                <a:cs typeface="Calibri"/>
              </a:rPr>
              <a:t>  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движението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още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ги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част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поведението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Вашето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дете.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трябва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научи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мисли,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действа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взема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решения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като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участник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движението,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това </a:t>
            </a:r>
            <a:r>
              <a:rPr sz="2000" dirty="0">
                <a:latin typeface="Calibri"/>
                <a:cs typeface="Calibri"/>
              </a:rPr>
              <a:t>става</a:t>
            </a:r>
            <a:r>
              <a:rPr sz="2000" spc="204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1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практически</a:t>
            </a:r>
            <a:r>
              <a:rPr sz="2000" spc="20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упражнения,</a:t>
            </a:r>
            <a:r>
              <a:rPr sz="2000" spc="210" dirty="0">
                <a:latin typeface="Calibri"/>
                <a:cs typeface="Calibri"/>
              </a:rPr>
              <a:t>   </a:t>
            </a:r>
            <a:r>
              <a:rPr sz="2000" spc="-10" dirty="0">
                <a:latin typeface="Calibri"/>
                <a:cs typeface="Calibri"/>
              </a:rPr>
              <a:t>най-</a:t>
            </a:r>
            <a:r>
              <a:rPr sz="2000" dirty="0">
                <a:latin typeface="Calibri"/>
                <a:cs typeface="Calibri"/>
              </a:rPr>
              <a:t>добре</a:t>
            </a:r>
            <a:r>
              <a:rPr sz="2000" spc="200" dirty="0">
                <a:latin typeface="Calibri"/>
                <a:cs typeface="Calibri"/>
              </a:rPr>
              <a:t>   </a:t>
            </a:r>
            <a:r>
              <a:rPr sz="2000" spc="-25" dirty="0">
                <a:latin typeface="Calibri"/>
                <a:cs typeface="Calibri"/>
              </a:rPr>
              <a:t>под </a:t>
            </a:r>
            <a:r>
              <a:rPr sz="2000" dirty="0">
                <a:latin typeface="Calibri"/>
                <a:cs typeface="Calibri"/>
              </a:rPr>
              <a:t>формата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игри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състезания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родителя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(например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- </a:t>
            </a:r>
            <a:r>
              <a:rPr sz="2000" dirty="0">
                <a:latin typeface="Calibri"/>
                <a:cs typeface="Calibri"/>
              </a:rPr>
              <a:t>кой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пръв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ще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забележи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пешеходец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нарушение).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" y="163068"/>
            <a:ext cx="5684520" cy="37368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6871" y="163068"/>
            <a:ext cx="4509516" cy="3377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95" y="539495"/>
            <a:ext cx="3371340" cy="3429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8119" y="816102"/>
            <a:ext cx="70015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2430" marR="5080" indent="-292036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Като</a:t>
            </a:r>
            <a:r>
              <a:rPr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водачи</a:t>
            </a:r>
            <a:r>
              <a:rPr sz="2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пътни</a:t>
            </a:r>
            <a:r>
              <a:rPr sz="2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превозни</a:t>
            </a:r>
            <a:r>
              <a:rPr sz="280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средства</a:t>
            </a:r>
            <a:r>
              <a:rPr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Вие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трябва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8390" y="1675638"/>
            <a:ext cx="712089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!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познавате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очаквате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възможните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реакции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децата,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когато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са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улицата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близо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нея;</a:t>
            </a:r>
            <a:endParaRPr sz="2000">
              <a:latin typeface="Calibri"/>
              <a:cs typeface="Calibri"/>
            </a:endParaRPr>
          </a:p>
          <a:p>
            <a:pPr marL="12700" marR="504825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карате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безопасна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скорост,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стигне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опасна </a:t>
            </a:r>
            <a:r>
              <a:rPr sz="2000" dirty="0">
                <a:latin typeface="Calibri"/>
                <a:cs typeface="Calibri"/>
              </a:rPr>
              <a:t>ситуация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пътна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злополука;</a:t>
            </a:r>
            <a:endParaRPr sz="2000">
              <a:latin typeface="Calibri"/>
              <a:cs typeface="Calibri"/>
            </a:endParaRPr>
          </a:p>
          <a:p>
            <a:pPr marL="12700" marR="15113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намалявате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скоростта,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когато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край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платното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намира дете;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возите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малки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деца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предната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седалка.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7991" y="3968496"/>
            <a:ext cx="4155948" cy="27020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3127" y="1508506"/>
            <a:ext cx="636079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Не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забравяйте,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че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децата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са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уязвими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пътя,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просто </a:t>
            </a:r>
            <a:r>
              <a:rPr sz="2000" dirty="0">
                <a:latin typeface="Calibri"/>
                <a:cs typeface="Calibri"/>
              </a:rPr>
              <a:t>защото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деца.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могат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знаят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отлично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пътните </a:t>
            </a:r>
            <a:r>
              <a:rPr sz="2000" dirty="0">
                <a:latin typeface="Calibri"/>
                <a:cs typeface="Calibri"/>
              </a:rPr>
              <a:t>знаци,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теорията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безопасността,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може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печелят </a:t>
            </a:r>
            <a:r>
              <a:rPr sz="2000" dirty="0">
                <a:latin typeface="Calibri"/>
                <a:cs typeface="Calibri"/>
              </a:rPr>
              <a:t>конкурси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познаване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правилата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движение,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dirty="0">
                <a:latin typeface="Calibri"/>
                <a:cs typeface="Calibri"/>
              </a:rPr>
              <a:t>крайна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сметка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подвластни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своята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детска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природа. </a:t>
            </a:r>
            <a:r>
              <a:rPr sz="2000" dirty="0">
                <a:latin typeface="Calibri"/>
                <a:cs typeface="Calibri"/>
              </a:rPr>
              <a:t>Щом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увлечени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игра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оживен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разговор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приятели, </a:t>
            </a:r>
            <a:r>
              <a:rPr sz="2000" dirty="0">
                <a:latin typeface="Calibri"/>
                <a:cs typeface="Calibri"/>
              </a:rPr>
              <a:t>се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втурват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през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платното,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забравили,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че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трябва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да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се </a:t>
            </a:r>
            <a:r>
              <a:rPr sz="2000" dirty="0">
                <a:latin typeface="Calibri"/>
                <a:cs typeface="Calibri"/>
              </a:rPr>
              <a:t>оглеждат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приближаващи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моторни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средства.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Играта </a:t>
            </a:r>
            <a:r>
              <a:rPr sz="2000" dirty="0">
                <a:latin typeface="Calibri"/>
                <a:cs typeface="Calibri"/>
              </a:rPr>
              <a:t>напълно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владее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тяхното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съзнание.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Реакциите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им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са </a:t>
            </a:r>
            <a:r>
              <a:rPr sz="2000" spc="-10" dirty="0">
                <a:latin typeface="Calibri"/>
                <a:cs typeface="Calibri"/>
              </a:rPr>
              <a:t>непредвидими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внезапни.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7887F3B-605A-70BB-58AA-F3D21498B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8506"/>
            <a:ext cx="3495675" cy="1304925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64A70F81-5312-F03F-77B3-A2AD0302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5841"/>
            <a:ext cx="2552700" cy="179070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AFACC9AC-0C0E-AA20-31D6-7E6EA24D7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043487"/>
            <a:ext cx="25527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309117"/>
            <a:ext cx="675538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600" dirty="0">
                <a:latin typeface="Calibri"/>
                <a:cs typeface="Calibri"/>
              </a:rPr>
              <a:t>ДГ“ПРОЛЕТ“, с. </a:t>
            </a:r>
            <a:r>
              <a:rPr lang="bg-BG" sz="3600" dirty="0" err="1">
                <a:latin typeface="Calibri"/>
                <a:cs typeface="Calibri"/>
              </a:rPr>
              <a:t>мосомище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8233" y="860806"/>
            <a:ext cx="765175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ПРИЗОВАВА:</a:t>
            </a:r>
            <a:endParaRPr sz="3200" dirty="0">
              <a:solidFill>
                <a:srgbClr val="FF0066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ДА</a:t>
            </a:r>
            <a:r>
              <a:rPr sz="3200" b="1" spc="-7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БЪДЕМ</a:t>
            </a:r>
            <a:r>
              <a:rPr sz="32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РАЗУМНИ,</a:t>
            </a:r>
            <a:r>
              <a:rPr sz="3200" b="1" spc="-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ПРЕДВИДЛИВИ</a:t>
            </a:r>
            <a:r>
              <a:rPr sz="3200" b="1" spc="-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И</a:t>
            </a:r>
            <a:r>
              <a:rPr sz="3200" b="1" spc="-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66"/>
                </a:solidFill>
                <a:latin typeface="Calibri"/>
                <a:cs typeface="Calibri"/>
              </a:rPr>
              <a:t>ДА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НАМАЛИМ</a:t>
            </a:r>
            <a:r>
              <a:rPr sz="3200" b="1" spc="-8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0066"/>
                </a:solidFill>
                <a:latin typeface="Calibri"/>
                <a:cs typeface="Calibri"/>
              </a:rPr>
              <a:t>СКОРОСТТА</a:t>
            </a:r>
            <a:r>
              <a:rPr sz="3200" b="1" spc="-7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66"/>
                </a:solidFill>
                <a:latin typeface="Calibri"/>
                <a:cs typeface="Calibri"/>
              </a:rPr>
              <a:t>...,</a:t>
            </a:r>
            <a:endParaRPr sz="3200" dirty="0">
              <a:solidFill>
                <a:srgbClr val="FF0066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ЗА</a:t>
            </a:r>
            <a:r>
              <a:rPr sz="3200" b="1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ДА</a:t>
            </a:r>
            <a:r>
              <a:rPr sz="3200" b="1" spc="-3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ЗАПАЗИМ</a:t>
            </a:r>
            <a:r>
              <a:rPr sz="32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ЖИВОТА!!!</a:t>
            </a:r>
            <a:endParaRPr sz="3200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515CB59-3EFB-C214-CB8A-AF0CFC29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76600"/>
            <a:ext cx="4267200" cy="236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а от самолет">
  <a:themeElements>
    <a:clrScheme name="Следа от самолет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а от самолет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а от самолет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TM04033937[[fn=Следа от самолет]]</Template>
  <TotalTime>298</TotalTime>
  <Words>509</Words>
  <Application>Microsoft Office PowerPoint</Application>
  <PresentationFormat>Широк екран</PresentationFormat>
  <Paragraphs>30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Lucida Sans Unicode</vt:lpstr>
      <vt:lpstr>Trebuchet MS</vt:lpstr>
      <vt:lpstr>Следа от самолет</vt:lpstr>
      <vt:lpstr>БЕЗОПАСНОСТ НА ДВИЖЕНИЕТО ПО ПЪТИЩАТА</vt:lpstr>
      <vt:lpstr>Уважаеми родители,</vt:lpstr>
      <vt:lpstr>КАК ДА ОПАЗИМ ДЕЦАТА НА ПЪТЯ</vt:lpstr>
      <vt:lpstr>Презентация на PowerPoint</vt:lpstr>
      <vt:lpstr>Презентация на PowerPoint</vt:lpstr>
      <vt:lpstr>Като водачи на пътни превозни средства Вие трябва:</vt:lpstr>
      <vt:lpstr>Презентация на PowerPoint</vt:lpstr>
      <vt:lpstr>ДГ“ПРОЛЕТ“, с. мосомище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 НА ДВИЖЕНИЕТО ПО ПЪТИЩАТА</dc:title>
  <dc:creator>User</dc:creator>
  <cp:lastModifiedBy>user1</cp:lastModifiedBy>
  <cp:revision>14</cp:revision>
  <dcterms:created xsi:type="dcterms:W3CDTF">2025-04-10T10:26:37Z</dcterms:created>
  <dcterms:modified xsi:type="dcterms:W3CDTF">2025-04-14T12:41:51Z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2025-04-10T00:00:00Z</vt:filetime>
  </property>
  <property fmtid="{D5CDD505-2E9C-101B-9397-08002B2CF9AE}" pid="5" name="Producer">
    <vt:lpwstr>Microsoft® PowerPoint® 2013</vt:lpwstr>
  </property>
</Properties>
</file>